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70" r:id="rId7"/>
    <p:sldId id="263" r:id="rId8"/>
    <p:sldId id="265" r:id="rId9"/>
    <p:sldId id="267" r:id="rId10"/>
    <p:sldId id="266" r:id="rId11"/>
    <p:sldId id="268" r:id="rId12"/>
    <p:sldId id="269" r:id="rId1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esthealthtale.com/health-news/the-new-field-of-sonogenetics-uses-sound-waves-to-control-the-behavior-of-brain-cells/" TargetMode="External"/><Relationship Id="rId2" Type="http://schemas.openxmlformats.org/officeDocument/2006/relationships/hyperlink" Target="https://www.vecteezy.com/vector-art/144777-hud-interface-vector-set" TargetMode="External"/><Relationship Id="rId1" Type="http://schemas.openxmlformats.org/officeDocument/2006/relationships/image" Target="../media/image3.jpg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justahmed99.com/programming/socket-programming-tcp-client-server-transfer-binary-file-dengan-c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besthealthtale.com/health-news/the-new-field-of-sonogenetics-uses-sound-waves-to-control-the-behavior-of-brain-cells/" TargetMode="External"/><Relationship Id="rId2" Type="http://schemas.openxmlformats.org/officeDocument/2006/relationships/hyperlink" Target="https://www.vecteezy.com/vector-art/144777-hud-interface-vector-set" TargetMode="External"/><Relationship Id="rId1" Type="http://schemas.openxmlformats.org/officeDocument/2006/relationships/image" Target="../media/image3.jpg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justahmed99.com/programming/socket-programming-tcp-client-server-transfer-binary-file-dengan-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/>
      <dgm:spPr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  <dgm:t>
        <a:bodyPr rtlCol="0"/>
        <a:lstStyle/>
        <a:p>
          <a:pPr>
            <a:lnSpc>
              <a:spcPct val="100000"/>
            </a:lnSpc>
          </a:pPr>
          <a:r>
            <a:rPr lang="it-IT" noProof="0" dirty="0"/>
            <a:t>Interfaccia Grafica</a:t>
          </a:r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it-IT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it-IT" noProof="0" dirty="0"/>
        </a:p>
      </dgm:t>
    </dgm:pt>
    <dgm:pt modelId="{6C7ABDD8-2116-4572-BFF1-942DE135219B}">
      <dgm:prSet/>
      <dgm:spPr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  <dgm:t>
        <a:bodyPr rtlCol="0"/>
        <a:lstStyle/>
        <a:p>
          <a:pPr>
            <a:lnSpc>
              <a:spcPct val="100000"/>
            </a:lnSpc>
          </a:pPr>
          <a:r>
            <a:rPr lang="it-IT" noProof="0" dirty="0"/>
            <a:t>Client e Server</a:t>
          </a:r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it-IT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it-IT" noProof="0" dirty="0"/>
        </a:p>
      </dgm:t>
    </dgm:pt>
    <dgm:pt modelId="{44509D9E-58EE-4039-82A1-2A79116ACC93}">
      <dgm:prSet/>
      <dgm:spPr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  <dgm:t>
        <a:bodyPr rtlCol="0"/>
        <a:lstStyle/>
        <a:p>
          <a:pPr>
            <a:lnSpc>
              <a:spcPct val="100000"/>
            </a:lnSpc>
          </a:pPr>
          <a:r>
            <a:rPr lang="it-IT" noProof="0" dirty="0"/>
            <a:t>Immagini e Suoni</a:t>
          </a:r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it-IT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it-IT" noProof="0" dirty="0"/>
        </a:p>
      </dgm:t>
    </dgm:pt>
    <dgm:pt modelId="{B4E28E21-2448-43B1-B410-9B610C4FD8A4}">
      <dgm:prSet/>
      <dgm:spPr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  <dgm:t>
        <a:bodyPr rtlCol="0"/>
        <a:lstStyle/>
        <a:p>
          <a:pPr>
            <a:lnSpc>
              <a:spcPct val="100000"/>
            </a:lnSpc>
          </a:pPr>
          <a:r>
            <a:rPr lang="it-IT" noProof="0" dirty="0" err="1"/>
            <a:t>Thread</a:t>
          </a:r>
          <a:endParaRPr lang="it-IT" noProof="0" dirty="0"/>
        </a:p>
      </dgm:t>
    </dgm:pt>
    <dgm:pt modelId="{D8802048-A809-4721-B1D4-4A8CECE706EB}" type="parTrans" cxnId="{644DFE34-9DFB-4266-8091-76862B029F22}">
      <dgm:prSet/>
      <dgm:spPr/>
      <dgm:t>
        <a:bodyPr/>
        <a:lstStyle/>
        <a:p>
          <a:endParaRPr lang="it-IT"/>
        </a:p>
      </dgm:t>
    </dgm:pt>
    <dgm:pt modelId="{95BB8BE4-B2D8-4CB3-9B30-02C4FFECFDBB}" type="sibTrans" cxnId="{644DFE34-9DFB-4266-8091-76862B029F22}">
      <dgm:prSet/>
      <dgm:spPr/>
      <dgm:t>
        <a:bodyPr/>
        <a:lstStyle/>
        <a:p>
          <a:endParaRPr lang="it-IT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4" custScaleX="202657" custScaleY="135105"/>
      <dgm:spPr>
        <a:blipFill dpi="0"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" t="-3750" r="-2500" b="-3750"/>
          </a:stretch>
        </a:blipFill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4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4" custScaleX="202657" custScaleY="134973"/>
      <dgm:spPr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64" t="-664" r="-664" b="-664"/>
          </a:stretch>
        </a:blipFill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4">
        <dgm:presLayoutVars>
          <dgm:chMax val="1"/>
          <dgm:chPref val="1"/>
        </dgm:presLayoutVars>
      </dgm:prSet>
      <dgm:spPr/>
    </dgm:pt>
    <dgm:pt modelId="{5F2E8DCE-E1B2-46D5-A1B6-EF1755462BC5}" type="pres">
      <dgm:prSet presAssocID="{59BC6248-0FAC-49D0-8357-FB965100BBEE}" presName="sibTrans" presStyleCnt="0"/>
      <dgm:spPr/>
    </dgm:pt>
    <dgm:pt modelId="{D02966A1-3B88-4664-92FB-D9FDDEB68654}" type="pres">
      <dgm:prSet presAssocID="{B4E28E21-2448-43B1-B410-9B610C4FD8A4}" presName="compNode" presStyleCnt="0"/>
      <dgm:spPr/>
    </dgm:pt>
    <dgm:pt modelId="{233837DA-C3CC-4906-94E2-55B80FE04DA9}" type="pres">
      <dgm:prSet presAssocID="{B4E28E21-2448-43B1-B410-9B610C4FD8A4}" presName="iconRect" presStyleLbl="node1" presStyleIdx="2" presStyleCnt="4" custScaleX="202657" custScaleY="135104" custLinFactNeighborY="0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33" t="-2500" r="-3333" b="-2500"/>
          </a:stretch>
        </a:blipFill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</dgm:pt>
    <dgm:pt modelId="{CBAC2D25-AEA3-4C5C-8C48-8D2608D80740}" type="pres">
      <dgm:prSet presAssocID="{B4E28E21-2448-43B1-B410-9B610C4FD8A4}" presName="spaceRect" presStyleCnt="0"/>
      <dgm:spPr/>
    </dgm:pt>
    <dgm:pt modelId="{07B09D70-973D-457F-9DCF-7F52843FD807}" type="pres">
      <dgm:prSet presAssocID="{B4E28E21-2448-43B1-B410-9B610C4FD8A4}" presName="textRect" presStyleLbl="revTx" presStyleIdx="2" presStyleCnt="4">
        <dgm:presLayoutVars>
          <dgm:chMax val="1"/>
          <dgm:chPref val="1"/>
        </dgm:presLayoutVars>
      </dgm:prSet>
      <dgm:spPr/>
    </dgm:pt>
    <dgm:pt modelId="{7B08B975-0F90-41EF-AA9C-B9512BDB5E4E}" type="pres">
      <dgm:prSet presAssocID="{95BB8BE4-B2D8-4CB3-9B30-02C4FFECFDBB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3" presStyleCnt="4" custScaleX="202657" custScaleY="135105"/>
      <dgm:spPr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gm:spPr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2E64F21-7741-4ECA-8383-26525AFB749E}" type="presOf" srcId="{44509D9E-58EE-4039-82A1-2A79116ACC93}" destId="{7A8D41E0-D064-4F64-B2E2-37349575417C}" srcOrd="0" destOrd="0" presId="urn:microsoft.com/office/officeart/2018/2/layout/IconLabelList"/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644DFE34-9DFB-4266-8091-76862B029F22}" srcId="{1AF866C9-4A03-4AD4-8E51-2BAE1EB6D173}" destId="{B4E28E21-2448-43B1-B410-9B610C4FD8A4}" srcOrd="2" destOrd="0" parTransId="{D8802048-A809-4721-B1D4-4A8CECE706EB}" sibTransId="{95BB8BE4-B2D8-4CB3-9B30-02C4FFECFDBB}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8A67003E-C802-4FC3-B9E9-78D7F5D8FA00}" type="presOf" srcId="{BEC2E38C-B9EA-4AC4-87C3-18C259F9401A}" destId="{E15304F6-1159-42A1-9C34-3730AFDDA2CD}" srcOrd="0" destOrd="0" presId="urn:microsoft.com/office/officeart/2018/2/layout/IconLabelList"/>
    <dgm:cxn modelId="{AAF09240-973D-4C03-B578-24CAAD7A6E81}" type="presOf" srcId="{6C7ABDD8-2116-4572-BFF1-942DE135219B}" destId="{4BFFB028-C0D7-44EE-803C-2FE7CB0A5632}" srcOrd="0" destOrd="0" presId="urn:microsoft.com/office/officeart/2018/2/layout/IconLabelList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3" destOrd="0" parTransId="{5C426BE0-998E-4D28-8838-1C847BD83830}" sibTransId="{35B7AB1F-21FF-4FAC-BC26-4D944FC0050D}"/>
    <dgm:cxn modelId="{9289BD80-6BBA-458D-BFD0-E0A268BA35AB}" type="presOf" srcId="{B4E28E21-2448-43B1-B410-9B610C4FD8A4}" destId="{07B09D70-973D-457F-9DCF-7F52843FD807}" srcOrd="0" destOrd="0" presId="urn:microsoft.com/office/officeart/2018/2/layout/IconLabelList"/>
    <dgm:cxn modelId="{0A1C4F65-7EEF-40DE-8544-0DB9029C139E}" type="presParOf" srcId="{731CB9B8-9C9E-4777-B5E5-0C650C1CF671}" destId="{0F838767-051F-4A41-B5BD-34FB3C75F12B}" srcOrd="0" destOrd="0" presId="urn:microsoft.com/office/officeart/2018/2/layout/IconLabelList"/>
    <dgm:cxn modelId="{6D2FFE73-AE75-47C7-8C1C-2D50A0D5192E}" type="presParOf" srcId="{0F838767-051F-4A41-B5BD-34FB3C75F12B}" destId="{5A075809-8C75-4E04-803F-AFF163039B65}" srcOrd="0" destOrd="0" presId="urn:microsoft.com/office/officeart/2018/2/layout/IconLabelList"/>
    <dgm:cxn modelId="{99FC04C5-0B27-46F5-8C45-F341A6D0CACC}" type="presParOf" srcId="{0F838767-051F-4A41-B5BD-34FB3C75F12B}" destId="{61FEAC64-1B83-4E3A-AA87-4304788BDB55}" srcOrd="1" destOrd="0" presId="urn:microsoft.com/office/officeart/2018/2/layout/IconLabelList"/>
    <dgm:cxn modelId="{39887E0D-DC1B-4A8A-8DD0-8F7ED3543421}" type="presParOf" srcId="{0F838767-051F-4A41-B5BD-34FB3C75F12B}" destId="{E15304F6-1159-42A1-9C34-3730AFDDA2CD}" srcOrd="2" destOrd="0" presId="urn:microsoft.com/office/officeart/2018/2/layout/IconLabelList"/>
    <dgm:cxn modelId="{FAE3EE35-56B2-44C0-81B8-16E48EC9404D}" type="presParOf" srcId="{731CB9B8-9C9E-4777-B5E5-0C650C1CF671}" destId="{5EF07DF1-4052-44A1-A0AF-0A363D6B0630}" srcOrd="1" destOrd="0" presId="urn:microsoft.com/office/officeart/2018/2/layout/IconLabelList"/>
    <dgm:cxn modelId="{EF514DBE-7248-492E-831E-E37358F549D8}" type="presParOf" srcId="{731CB9B8-9C9E-4777-B5E5-0C650C1CF671}" destId="{076BEFD0-E9ED-4E7F-9673-6E011B5A08E2}" srcOrd="2" destOrd="0" presId="urn:microsoft.com/office/officeart/2018/2/layout/IconLabelList"/>
    <dgm:cxn modelId="{CCACEAB3-0590-4322-A450-5A6AA997B305}" type="presParOf" srcId="{076BEFD0-E9ED-4E7F-9673-6E011B5A08E2}" destId="{149365D4-02F1-45AD-91FD-EDDC4F0E9A67}" srcOrd="0" destOrd="0" presId="urn:microsoft.com/office/officeart/2018/2/layout/IconLabelList"/>
    <dgm:cxn modelId="{6A88D5D0-701E-428C-AE5C-0274F7DC334E}" type="presParOf" srcId="{076BEFD0-E9ED-4E7F-9673-6E011B5A08E2}" destId="{447A0DDA-36E4-40AA-925D-E48F6CE3CB04}" srcOrd="1" destOrd="0" presId="urn:microsoft.com/office/officeart/2018/2/layout/IconLabelList"/>
    <dgm:cxn modelId="{41F280FB-1467-4BBB-82C0-07607DA2AD54}" type="presParOf" srcId="{076BEFD0-E9ED-4E7F-9673-6E011B5A08E2}" destId="{4BFFB028-C0D7-44EE-803C-2FE7CB0A5632}" srcOrd="2" destOrd="0" presId="urn:microsoft.com/office/officeart/2018/2/layout/IconLabelList"/>
    <dgm:cxn modelId="{0338B4AC-2F85-4645-8F98-C1EE6AA78E56}" type="presParOf" srcId="{731CB9B8-9C9E-4777-B5E5-0C650C1CF671}" destId="{5F2E8DCE-E1B2-46D5-A1B6-EF1755462BC5}" srcOrd="3" destOrd="0" presId="urn:microsoft.com/office/officeart/2018/2/layout/IconLabelList"/>
    <dgm:cxn modelId="{B682DE1D-DFF3-4C42-8C08-AB4FCDB9051C}" type="presParOf" srcId="{731CB9B8-9C9E-4777-B5E5-0C650C1CF671}" destId="{D02966A1-3B88-4664-92FB-D9FDDEB68654}" srcOrd="4" destOrd="0" presId="urn:microsoft.com/office/officeart/2018/2/layout/IconLabelList"/>
    <dgm:cxn modelId="{8962A060-0D25-479E-9808-468F4E086550}" type="presParOf" srcId="{D02966A1-3B88-4664-92FB-D9FDDEB68654}" destId="{233837DA-C3CC-4906-94E2-55B80FE04DA9}" srcOrd="0" destOrd="0" presId="urn:microsoft.com/office/officeart/2018/2/layout/IconLabelList"/>
    <dgm:cxn modelId="{84073427-4969-44F6-9AF5-33052DFEBDCA}" type="presParOf" srcId="{D02966A1-3B88-4664-92FB-D9FDDEB68654}" destId="{CBAC2D25-AEA3-4C5C-8C48-8D2608D80740}" srcOrd="1" destOrd="0" presId="urn:microsoft.com/office/officeart/2018/2/layout/IconLabelList"/>
    <dgm:cxn modelId="{69D894BA-1DC5-41AF-A089-C0C747E2C1FA}" type="presParOf" srcId="{D02966A1-3B88-4664-92FB-D9FDDEB68654}" destId="{07B09D70-973D-457F-9DCF-7F52843FD807}" srcOrd="2" destOrd="0" presId="urn:microsoft.com/office/officeart/2018/2/layout/IconLabelList"/>
    <dgm:cxn modelId="{DB145B20-0058-4CF1-AA7C-4B2F9CBCBD41}" type="presParOf" srcId="{731CB9B8-9C9E-4777-B5E5-0C650C1CF671}" destId="{7B08B975-0F90-41EF-AA9C-B9512BDB5E4E}" srcOrd="5" destOrd="0" presId="urn:microsoft.com/office/officeart/2018/2/layout/IconLabelList"/>
    <dgm:cxn modelId="{F0155DBD-254A-443E-BB14-967021FD7F86}" type="presParOf" srcId="{731CB9B8-9C9E-4777-B5E5-0C650C1CF671}" destId="{5CC278AE-9618-4F63-A36B-DABFF003969D}" srcOrd="6" destOrd="0" presId="urn:microsoft.com/office/officeart/2018/2/layout/IconLabelList"/>
    <dgm:cxn modelId="{BBD87D3F-8519-4E89-ABFD-DA51E03C03E9}" type="presParOf" srcId="{5CC278AE-9618-4F63-A36B-DABFF003969D}" destId="{72D006BC-B9B3-458C-9768-07D20D6CD37A}" srcOrd="0" destOrd="0" presId="urn:microsoft.com/office/officeart/2018/2/layout/IconLabelList"/>
    <dgm:cxn modelId="{21093E26-2309-4300-A3E8-0798D05C129B}" type="presParOf" srcId="{5CC278AE-9618-4F63-A36B-DABFF003969D}" destId="{E1CA841E-18DE-4CC2-894E-42813BF3A61C}" srcOrd="1" destOrd="0" presId="urn:microsoft.com/office/officeart/2018/2/layout/IconLabelList"/>
    <dgm:cxn modelId="{FF44D62F-899A-4457-AA9B-FC1984A6AA87}" type="presParOf" srcId="{5CC278AE-9618-4F63-A36B-DABFF003969D}" destId="{7A8D41E0-D064-4F64-B2E2-37349575417C}" srcOrd="2" destOrd="0" presId="urn:microsoft.com/office/officeart/2018/2/layout/IconLabelLis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193751" y="533438"/>
          <a:ext cx="2160003" cy="144000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" t="-3750" r="-2500" b="-3750"/>
          </a:stretch>
        </a:blipFill>
        <a:ln w="15875" cap="flat" cmpd="sng" algn="ctr">
          <a:noFill/>
          <a:prstDash val="solid"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89483" y="2101691"/>
          <a:ext cx="2368537" cy="720000"/>
        </a:xfrm>
        <a:prstGeom prst="rect">
          <a:avLst/>
        </a:prstGeom>
        <a:noFill/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noProof="0" dirty="0"/>
            <a:t>Interfaccia Grafica</a:t>
          </a:r>
        </a:p>
      </dsp:txBody>
      <dsp:txXfrm>
        <a:off x="89483" y="2101691"/>
        <a:ext cx="2368537" cy="720000"/>
      </dsp:txXfrm>
    </dsp:sp>
    <dsp:sp modelId="{149365D4-02F1-45AD-91FD-EDDC4F0E9A67}">
      <dsp:nvSpPr>
        <dsp:cNvPr id="0" name=""/>
        <dsp:cNvSpPr/>
      </dsp:nvSpPr>
      <dsp:spPr>
        <a:xfrm>
          <a:off x="2976782" y="533789"/>
          <a:ext cx="2160003" cy="1438598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64" t="-664" r="-664" b="-664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2872515" y="2101340"/>
          <a:ext cx="2368537" cy="720000"/>
        </a:xfrm>
        <a:prstGeom prst="rect">
          <a:avLst/>
        </a:prstGeom>
        <a:noFill/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noProof="0" dirty="0"/>
            <a:t>Client e Server</a:t>
          </a:r>
        </a:p>
      </dsp:txBody>
      <dsp:txXfrm>
        <a:off x="2872515" y="2101340"/>
        <a:ext cx="2368537" cy="720000"/>
      </dsp:txXfrm>
    </dsp:sp>
    <dsp:sp modelId="{233837DA-C3CC-4906-94E2-55B80FE04DA9}">
      <dsp:nvSpPr>
        <dsp:cNvPr id="0" name=""/>
        <dsp:cNvSpPr/>
      </dsp:nvSpPr>
      <dsp:spPr>
        <a:xfrm>
          <a:off x="5759814" y="533440"/>
          <a:ext cx="2160003" cy="1439995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33" t="-2500" r="-3333" b="-25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09D70-973D-457F-9DCF-7F52843FD807}">
      <dsp:nvSpPr>
        <dsp:cNvPr id="0" name=""/>
        <dsp:cNvSpPr/>
      </dsp:nvSpPr>
      <dsp:spPr>
        <a:xfrm>
          <a:off x="5655547" y="2101689"/>
          <a:ext cx="2368537" cy="720000"/>
        </a:xfrm>
        <a:prstGeom prst="rect">
          <a:avLst/>
        </a:prstGeom>
        <a:noFill/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noProof="0" dirty="0" err="1"/>
            <a:t>Thread</a:t>
          </a:r>
          <a:endParaRPr lang="it-IT" sz="2600" kern="1200" noProof="0" dirty="0"/>
        </a:p>
      </dsp:txBody>
      <dsp:txXfrm>
        <a:off x="5655547" y="2101689"/>
        <a:ext cx="2368537" cy="720000"/>
      </dsp:txXfrm>
    </dsp:sp>
    <dsp:sp modelId="{72D006BC-B9B3-458C-9768-07D20D6CD37A}">
      <dsp:nvSpPr>
        <dsp:cNvPr id="0" name=""/>
        <dsp:cNvSpPr/>
      </dsp:nvSpPr>
      <dsp:spPr>
        <a:xfrm>
          <a:off x="8542845" y="533438"/>
          <a:ext cx="2160003" cy="144000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l="-18000" r="-18000"/>
          </a:stretch>
        </a:blipFill>
        <a:ln w="15875" cap="flat" cmpd="sng" algn="ctr">
          <a:noFill/>
          <a:prstDash val="solid"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8438578" y="2101691"/>
          <a:ext cx="2368537" cy="720000"/>
        </a:xfrm>
        <a:prstGeom prst="rect">
          <a:avLst/>
        </a:prstGeom>
        <a:noFill/>
        <a:ln>
          <a:noFill/>
        </a:ln>
        <a:effectLst>
          <a:outerShdw blurRad="152400" dist="38100" dir="5400000" algn="t" rotWithShape="0">
            <a:prstClr val="black">
              <a:alpha val="57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noProof="0" dirty="0"/>
            <a:t>Immagini e Suoni</a:t>
          </a:r>
        </a:p>
      </dsp:txBody>
      <dsp:txXfrm>
        <a:off x="8438578" y="2101691"/>
        <a:ext cx="236853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 Elenco etichette icone"/>
  <dgm:desc val="Utilizzabile per mostrare blocchi di informazioni non sequenziali o raggruppati con elementi grafici correlati. Offre risultati ottimali con icone o piccole immagini con didascalie brevi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4BACE-4C16-4BD1-BABF-76E910144978}" type="datetime1">
              <a:rPr lang="it-IT" smtClean="0"/>
              <a:t>07/07/2022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0B3793-D85E-4082-925C-FAA1A2B2727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70B674-A8A3-4DEC-8F5F-010AC2EE1906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AB3E965-974B-498D-B360-83DD1F9DEB5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236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AB3E965-974B-498D-B360-83DD1F9DEB5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56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A4ECC04-6A2B-4766-9993-8D58CD05F25F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3" name="Connettore dirit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073CC-F4FE-4B7C-9288-060CDD3D16BA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23E60D-DB13-42DC-AE18-A190F9BFE773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204E56-FD69-4B5A-9A9B-1E67DED27354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8AA42-B0C1-48D4-A31B-7DDEEDF48717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467797-9F62-42F0-A487-F089AA18938A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32D521-E8C0-4EC7-83B4-DD2D75F0FA3A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394232-FC3A-4562-BB51-EF546058CA50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6A301-54A3-4820-A7A7-0389B25A8CAE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A9FC6-CD5D-4F15-9F2A-1D4DD75CAF02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FF653D-5172-4A6A-A01A-ADEF8BF02150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
              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92D050"/>
            </a:gs>
            <a:gs pos="89104">
              <a:srgbClr val="0070C0"/>
            </a:gs>
            <a:gs pos="7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BB810675-429E-4DAC-8D0B-E952F3A339C9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
              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12491" b="124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47" y="643839"/>
            <a:ext cx="7164674" cy="5571066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lIns="0" rIns="180000" rtlCol="0">
            <a:normAutofit/>
          </a:bodyPr>
          <a:lstStyle/>
          <a:p>
            <a:pPr rtl="0"/>
            <a:r>
              <a:rPr lang="it-IT" sz="7200" b="1" dirty="0">
                <a:solidFill>
                  <a:schemeClr val="tx1"/>
                </a:solidFill>
              </a:rPr>
              <a:t>GARDENVILLE 2D</a:t>
            </a:r>
            <a:br>
              <a:rPr lang="it-IT" sz="7200" b="1" dirty="0">
                <a:solidFill>
                  <a:schemeClr val="tx1"/>
                </a:solidFill>
              </a:rPr>
            </a:br>
            <a:r>
              <a:rPr lang="it-IT" sz="7200" b="1" dirty="0">
                <a:solidFill>
                  <a:schemeClr val="tx1"/>
                </a:solidFill>
              </a:rPr>
              <a:t>PROGETTO DI</a:t>
            </a:r>
            <a:br>
              <a:rPr lang="it-IT" sz="7200" b="1" dirty="0">
                <a:solidFill>
                  <a:schemeClr val="tx1"/>
                </a:solidFill>
              </a:rPr>
            </a:br>
            <a:r>
              <a:rPr lang="it-IT" sz="2800" b="1" dirty="0">
                <a:solidFill>
                  <a:schemeClr val="tx1"/>
                </a:solidFill>
              </a:rPr>
              <a:t>SPAZZINI MICHAEL E Albieri luca </a:t>
            </a:r>
            <a:endParaRPr lang="it-IT" sz="7200" b="1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  <a:effectLst>
            <a:outerShdw blurRad="152400" dist="38100" dir="5400000" algn="t" rotWithShape="0">
              <a:prstClr val="black"/>
            </a:outerShdw>
          </a:effectLst>
        </p:spPr>
        <p:txBody>
          <a:bodyPr lIns="0" rIns="0" rtlCol="0">
            <a:normAutofit/>
          </a:bodyPr>
          <a:lstStyle/>
          <a:p>
            <a:pPr rtl="0"/>
            <a:r>
              <a:rPr lang="it-IT" sz="2800" dirty="0">
                <a:solidFill>
                  <a:schemeClr val="tx1"/>
                </a:solidFill>
              </a:rPr>
              <a:t>Gioco 2D Multiplayer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ttangolo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it-IT" b="1" dirty="0">
                <a:solidFill>
                  <a:srgbClr val="FFFFFF"/>
                </a:solidFill>
              </a:rPr>
              <a:t>Requisiti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 descr="Punti icona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811527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59745 L 6.25E-7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ttangolo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it-IT" b="1" dirty="0">
                <a:solidFill>
                  <a:srgbClr val="FFFFFF"/>
                </a:solidFill>
              </a:rPr>
              <a:t>DIAGRAMMA UML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5984FB7F-C30B-405B-B8A0-F12A98E7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4" y="300960"/>
            <a:ext cx="9929379" cy="3969166"/>
          </a:xfrm>
          <a:prstGeom prst="rect">
            <a:avLst/>
          </a:prstGeom>
          <a:noFill/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24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68889 L 0.00039 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D6E505C-8342-4296-B1AB-231CFD48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9522" y="1864285"/>
            <a:ext cx="4801061" cy="3607598"/>
          </a:xfrm>
          <a:prstGeom prst="rect">
            <a:avLst/>
          </a:prstGeom>
          <a:noFill/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19F79AB-6E6C-4E2A-A5FA-676256D9E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1925271"/>
            <a:ext cx="4286105" cy="3485627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Il gioco presenta un interfaccia</a:t>
            </a:r>
            <a:br>
              <a:rPr lang="it-IT" sz="2000" dirty="0"/>
            </a:br>
            <a:r>
              <a:rPr lang="it-IT" sz="2000" dirty="0"/>
              <a:t>dedicata all’Homepage che permette di accedere al gioco in modalità locale o tramite Server Esterno.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La modalità locale</a:t>
            </a:r>
            <a:r>
              <a:rPr lang="it-IT" dirty="0"/>
              <a:t> consente </a:t>
            </a:r>
            <a:r>
              <a:rPr lang="it-IT" sz="2000" dirty="0"/>
              <a:t>di giocare in </a:t>
            </a:r>
            <a:r>
              <a:rPr lang="it-IT" dirty="0"/>
              <a:t>solamente sul proprio computer</a:t>
            </a:r>
            <a:r>
              <a:rPr lang="it-IT" sz="2000" dirty="0"/>
              <a:t>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La modalità multiplayer invece, richiedere un indirizzo di un server esterno.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349E763-224F-4651-8898-DC3F537B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it-IT" sz="5000" dirty="0"/>
              <a:t>Graphics User Interface</a:t>
            </a:r>
          </a:p>
        </p:txBody>
      </p:sp>
      <p:pic>
        <p:nvPicPr>
          <p:cNvPr id="9" name="Picture 2" descr="Home page IT | UNIBS">
            <a:extLst>
              <a:ext uri="{FF2B5EF4-FFF2-40B4-BE49-F238E27FC236}">
                <a16:creationId xmlns:a16="http://schemas.microsoft.com/office/drawing/2014/main" id="{EF0AFA2D-DCE9-492E-90C5-119CE5D8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22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0.47331 -0.00555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5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2C34-8AEB-47FE-AE7C-64ABCCBC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it-IT" dirty="0"/>
              <a:t>Graphics User Interface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0C5FE46-39BC-437E-9724-182234B2C3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210" t="7137" r="208" b="5821"/>
          <a:stretch/>
        </p:blipFill>
        <p:spPr>
          <a:xfrm>
            <a:off x="2052827" y="1788218"/>
            <a:ext cx="5786247" cy="3733789"/>
          </a:xfrm>
          <a:prstGeom prst="rect">
            <a:avLst/>
          </a:prstGeom>
          <a:noFill/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6AA706B-3AD7-4501-B3AE-F7C36464EB59}"/>
              </a:ext>
            </a:extLst>
          </p:cNvPr>
          <p:cNvSpPr txBox="1">
            <a:spLocks/>
          </p:cNvSpPr>
          <p:nvPr/>
        </p:nvSpPr>
        <p:spPr>
          <a:xfrm>
            <a:off x="7839074" y="3288972"/>
            <a:ext cx="3851683" cy="732280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ClrTx/>
              <a:buNone/>
            </a:pPr>
            <a:r>
              <a:rPr lang="it-IT" sz="4400" dirty="0">
                <a:solidFill>
                  <a:srgbClr val="080808"/>
                </a:solidFill>
              </a:rPr>
              <a:t> </a:t>
            </a:r>
            <a:r>
              <a:rPr lang="it-IT" sz="4400" dirty="0"/>
              <a:t>Game Window</a:t>
            </a:r>
          </a:p>
        </p:txBody>
      </p:sp>
      <p:pic>
        <p:nvPicPr>
          <p:cNvPr id="5" name="Picture 2" descr="Home page IT | UNIBS">
            <a:extLst>
              <a:ext uri="{FF2B5EF4-FFF2-40B4-BE49-F238E27FC236}">
                <a16:creationId xmlns:a16="http://schemas.microsoft.com/office/drawing/2014/main" id="{1AFD247B-A3DB-45C4-B9FE-D063AF0E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47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-0.65378 0.00208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2C34-8AEB-47FE-AE7C-64ABCCBC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it-IT" dirty="0"/>
              <a:t>Client - server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3A696F3-1762-46BE-B881-F497E8A3E2AC}"/>
              </a:ext>
            </a:extLst>
          </p:cNvPr>
          <p:cNvSpPr txBox="1">
            <a:spLocks/>
          </p:cNvSpPr>
          <p:nvPr/>
        </p:nvSpPr>
        <p:spPr>
          <a:xfrm>
            <a:off x="1024126" y="1925272"/>
            <a:ext cx="4754880" cy="3779242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Il server crea un </a:t>
            </a:r>
            <a:r>
              <a:rPr lang="it-IT" sz="2000" dirty="0" err="1"/>
              <a:t>ClientHandler</a:t>
            </a:r>
            <a:r>
              <a:rPr lang="it-IT" sz="2000" dirty="0"/>
              <a:t> (gestore) per ogni client che si connette e quest’ultimo comunica sia con gli altri </a:t>
            </a:r>
            <a:r>
              <a:rPr lang="it-IT" sz="2000" dirty="0" err="1"/>
              <a:t>ClientHandler</a:t>
            </a:r>
            <a:r>
              <a:rPr lang="it-IT" sz="2000" dirty="0"/>
              <a:t> che con il proprio Client.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I gestori si scambiano dei </a:t>
            </a:r>
            <a:r>
              <a:rPr lang="it-IT" sz="2000" dirty="0" err="1"/>
              <a:t>ClientData</a:t>
            </a:r>
            <a:r>
              <a:rPr lang="it-IT" sz="2000" dirty="0"/>
              <a:t> che consentono ai client di visualizzare i giocatori connessi, oltre che ad eliminarli al momento della disconnessione.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Procedura di rimozione degli utenti disconnessi per liberare spazio ai nuovi.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7AC584-E0E4-43AD-9CB1-ADDB01A07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81" y="2520285"/>
            <a:ext cx="4364393" cy="1817430"/>
          </a:xfrm>
          <a:prstGeom prst="rect">
            <a:avLst/>
          </a:prstGeom>
          <a:noFill/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me page IT | UNIBS">
            <a:extLst>
              <a:ext uri="{FF2B5EF4-FFF2-40B4-BE49-F238E27FC236}">
                <a16:creationId xmlns:a16="http://schemas.microsoft.com/office/drawing/2014/main" id="{74063433-E4B2-4DFC-90D9-A249FD8A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3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4595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2C34-8AEB-47FE-AE7C-64ABCCBC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it-IT" dirty="0"/>
              <a:t>THREAD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9AF541-88D6-4903-AFB8-E7FE8C014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6" y="1925272"/>
            <a:ext cx="4754880" cy="2847897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L’architettura Client – Server, gestita attraverso i </a:t>
            </a:r>
            <a:r>
              <a:rPr lang="it-IT" sz="2000" dirty="0" err="1"/>
              <a:t>ClientHandler</a:t>
            </a:r>
            <a:r>
              <a:rPr lang="it-IT" sz="2000" dirty="0"/>
              <a:t>, è affidata ai </a:t>
            </a:r>
            <a:r>
              <a:rPr lang="it-IT" sz="2000" dirty="0" err="1"/>
              <a:t>thread</a:t>
            </a:r>
            <a:r>
              <a:rPr lang="it-IT" sz="2000" dirty="0"/>
              <a:t>.</a:t>
            </a:r>
            <a:br>
              <a:rPr lang="it-IT" sz="2000" dirty="0"/>
            </a:br>
            <a:r>
              <a:rPr lang="it-IT" sz="2000" dirty="0"/>
              <a:t>Essi permettono di avere più istanze di </a:t>
            </a:r>
            <a:r>
              <a:rPr lang="it-IT" sz="2000" dirty="0" err="1"/>
              <a:t>ClientHandler</a:t>
            </a:r>
            <a:r>
              <a:rPr lang="it-IT" sz="2000" dirty="0"/>
              <a:t> (</a:t>
            </a:r>
            <a:r>
              <a:rPr lang="it-IT" sz="2000" i="1" dirty="0" err="1"/>
              <a:t>Runnable</a:t>
            </a:r>
            <a:r>
              <a:rPr lang="it-IT" sz="2000" dirty="0"/>
              <a:t>) che sono eseguite in parallelo indipendentemente.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Inoltre, sono stati utilizzati i Timer che permettono l’esecuzione ricorrente di alcuni metodi al fine aggiornare i dati di gioco.</a:t>
            </a:r>
          </a:p>
        </p:txBody>
      </p:sp>
      <p:pic>
        <p:nvPicPr>
          <p:cNvPr id="9" name="Immagine 8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FD4C589B-540B-4564-A2B7-7D981E6F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98" y="1858895"/>
            <a:ext cx="4524030" cy="3140209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</p:pic>
      <p:pic>
        <p:nvPicPr>
          <p:cNvPr id="11" name="Picture 2" descr="Home page IT | UNIBS">
            <a:extLst>
              <a:ext uri="{FF2B5EF4-FFF2-40B4-BE49-F238E27FC236}">
                <a16:creationId xmlns:a16="http://schemas.microsoft.com/office/drawing/2014/main" id="{1DADA51E-9B5E-491F-90E0-1810AA09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1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0.4595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8D2C34-8AEB-47FE-AE7C-64ABCCBC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it-IT" dirty="0"/>
              <a:t>IMMAGINI - SUONI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3A696F3-1762-46BE-B881-F497E8A3E2AC}"/>
              </a:ext>
            </a:extLst>
          </p:cNvPr>
          <p:cNvSpPr txBox="1">
            <a:spLocks/>
          </p:cNvSpPr>
          <p:nvPr/>
        </p:nvSpPr>
        <p:spPr>
          <a:xfrm>
            <a:off x="1024126" y="1925271"/>
            <a:ext cx="4754880" cy="3703741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La mappa viene gestita dalla classe </a:t>
            </a:r>
            <a:r>
              <a:rPr lang="it-IT" sz="2000" dirty="0" err="1"/>
              <a:t>MapManager</a:t>
            </a:r>
            <a:r>
              <a:rPr lang="it-IT" sz="2000" dirty="0"/>
              <a:t> che permette di assegnare ad ogni valore numerico della mappa un immagine.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Le </a:t>
            </a:r>
            <a:r>
              <a:rPr lang="it-IT" sz="2000" dirty="0" err="1"/>
              <a:t>skin</a:t>
            </a:r>
            <a:r>
              <a:rPr lang="it-IT" sz="2000" dirty="0"/>
              <a:t> dei player, invece, sono contenute all’interno della classe </a:t>
            </a:r>
            <a:r>
              <a:rPr lang="it-IT" sz="2000" dirty="0" err="1"/>
              <a:t>ClientData</a:t>
            </a:r>
            <a:r>
              <a:rPr lang="it-IT" sz="2000" dirty="0"/>
              <a:t>. Permettendo inoltre, di assegnarne una per ogni direzione assunta dal player.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La classe </a:t>
            </a:r>
            <a:r>
              <a:rPr lang="it-IT" sz="2000" dirty="0" err="1"/>
              <a:t>SoundManager</a:t>
            </a:r>
            <a:r>
              <a:rPr lang="it-IT" sz="2000" dirty="0"/>
              <a:t> gestisce i suoni i quali sono utilizzabili tramite costanti intere.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2256BF-AD5C-45A6-8901-5C795EFE9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7070"/>
            <a:ext cx="5437965" cy="1863860"/>
          </a:xfrm>
          <a:prstGeom prst="rect">
            <a:avLst/>
          </a:prstGeom>
          <a:noFill/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me page IT | UNIBS">
            <a:extLst>
              <a:ext uri="{FF2B5EF4-FFF2-40B4-BE49-F238E27FC236}">
                <a16:creationId xmlns:a16="http://schemas.microsoft.com/office/drawing/2014/main" id="{AF861522-97A0-46E8-80CA-E8BF682C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08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51015 0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tangolo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t="12491" b="124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  <a:effectLst/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47" y="643839"/>
            <a:ext cx="7164674" cy="5571066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lIns="0" rIns="180000" rtlCol="0">
            <a:normAutofit/>
          </a:bodyPr>
          <a:lstStyle/>
          <a:p>
            <a:pPr rtl="0"/>
            <a:r>
              <a:rPr lang="it-IT" sz="7200" b="1" dirty="0">
                <a:solidFill>
                  <a:schemeClr val="tx1"/>
                </a:solidFill>
              </a:rPr>
              <a:t>Grazie per l’attenzione</a:t>
            </a:r>
            <a:br>
              <a:rPr lang="it-IT" sz="7200" b="1" dirty="0">
                <a:solidFill>
                  <a:schemeClr val="tx1"/>
                </a:solidFill>
              </a:rPr>
            </a:br>
            <a:r>
              <a:rPr lang="it-IT" sz="2800" b="1" dirty="0">
                <a:solidFill>
                  <a:schemeClr val="tx1"/>
                </a:solidFill>
              </a:rPr>
              <a:t>SPAZZINI MICHAEL E Albieri luca </a:t>
            </a:r>
            <a:endParaRPr lang="it-IT" sz="7200" b="1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57000"/>
              </a:prstClr>
            </a:outerShdw>
          </a:effectLst>
        </p:spPr>
        <p:txBody>
          <a:bodyPr lIns="0" rIns="0" rtlCol="0">
            <a:normAutofit/>
          </a:bodyPr>
          <a:lstStyle/>
          <a:p>
            <a:pPr rtl="0"/>
            <a:r>
              <a:rPr lang="it-IT" sz="2800" dirty="0">
                <a:solidFill>
                  <a:schemeClr val="tx1"/>
                </a:solidFill>
              </a:rPr>
              <a:t>Esame di Programmazione Avanzata Java e C</a:t>
            </a:r>
          </a:p>
          <a:p>
            <a:pPr rtl="0"/>
            <a:r>
              <a:rPr lang="it-IT" sz="2800" dirty="0">
                <a:solidFill>
                  <a:schemeClr val="tx1"/>
                </a:solidFill>
              </a:rPr>
              <a:t>8 Luglio 2022</a:t>
            </a:r>
          </a:p>
          <a:p>
            <a:pPr rtl="0"/>
            <a:r>
              <a:rPr lang="it-IT" sz="2800" dirty="0">
                <a:solidFill>
                  <a:schemeClr val="tx1"/>
                </a:solidFill>
              </a:rPr>
              <a:t>Università degli Studi di Brescia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page IT | UNIBS">
            <a:extLst>
              <a:ext uri="{FF2B5EF4-FFF2-40B4-BE49-F238E27FC236}">
                <a16:creationId xmlns:a16="http://schemas.microsoft.com/office/drawing/2014/main" id="{290243C4-7B3A-454C-A740-98ECFA1B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0" y="5522007"/>
            <a:ext cx="2466151" cy="10144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60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509_TF89549367_Win32" id="{0748836A-6585-4FB3-A307-BF83529CB60F}" vid="{AF528FD9-72CB-43C0-B0AA-A4BBB9AE8E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231547-F69E-41A9-93A9-B70B5E3064F1}">
  <ds:schemaRefs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vendita al dettaglio</Template>
  <TotalTime>244</TotalTime>
  <Words>299</Words>
  <Application>Microsoft Office PowerPoint</Application>
  <PresentationFormat>Widescreen</PresentationFormat>
  <Paragraphs>33</Paragraphs>
  <Slides>9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 3</vt:lpstr>
      <vt:lpstr>Integrale</vt:lpstr>
      <vt:lpstr>GARDENVILLE 2D PROGETTO DI SPAZZINI MICHAEL E Albieri luca </vt:lpstr>
      <vt:lpstr>Requisiti</vt:lpstr>
      <vt:lpstr>DIAGRAMMA UML</vt:lpstr>
      <vt:lpstr>Graphics User Interface</vt:lpstr>
      <vt:lpstr>Graphics User Interface</vt:lpstr>
      <vt:lpstr>Client - server</vt:lpstr>
      <vt:lpstr>THREAD</vt:lpstr>
      <vt:lpstr>IMMAGINI - SUONI</vt:lpstr>
      <vt:lpstr>Grazie per l’attenzione SPAZZINI MICHAEL E Albieri luca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GARDENVILLE 2D PROGETTO DI SPAZZINI MICHAEL E Albieri luca </dc:title>
  <dc:creator>michael spazzini</dc:creator>
  <cp:lastModifiedBy>michael spazzini</cp:lastModifiedBy>
  <cp:revision>25</cp:revision>
  <dcterms:created xsi:type="dcterms:W3CDTF">2022-07-05T13:58:40Z</dcterms:created>
  <dcterms:modified xsi:type="dcterms:W3CDTF">2022-07-07T21:40:41Z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